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0F8A-C42D-4727-8B57-38BF6BB203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B286EA-9743-4D3F-A967-194FC27300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45F16C-8356-48C7-ABD9-AC74921D234B}"/>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C1718554-2B28-4AE2-9160-14761B756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79323-194D-4469-9C13-9809D9D86767}"/>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239296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F171F-5D09-42E3-8E4B-02F5C6F589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866AF5-5AFC-4016-AC1C-12A0EE9392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D32885-A0AF-41B2-B2FF-498745D942BD}"/>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F9FAAAB1-ED32-4490-A030-0AC912108A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D1577A-16FA-4ABC-994F-8A17463D2440}"/>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421826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85B1A7-9236-469B-A521-43AEEF6E20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6567D7-7AB5-4F6C-8ACC-8EC7F51E28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0640A-437D-4FAA-B1A2-BEA3187D9DFE}"/>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809EF0C6-9C3A-480F-804C-9499466F0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E4E207-8DB4-4943-8635-56EC0530132F}"/>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348303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10DB-87E3-4727-A4D8-FC3C26C0CA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82ECDB-9935-4047-BC35-423D2F8984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DFE948-8ADF-4D47-88C5-B1323E1738AE}"/>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7DC6C44C-6005-4851-89D0-C17E46422E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D1DE3E-6013-47C1-AAD4-0A83F38CC8B4}"/>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346119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C8DCE-A37F-4C9A-8BF0-E110D813DA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A7A7BB4-D707-4E4C-AE8A-C138396509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1CEBB2-7AE5-4322-B04A-6C9A57B9B039}"/>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1574A23C-F22C-4DC0-BDBB-398AA95636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6261F0-4D7B-4493-9500-3FC150EE2717}"/>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416796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D6E38-0E24-4D4D-9DBE-00DE6E60A1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CDCC55-DFBC-46E0-8832-CEF6150804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21F3BA-CE77-4A03-86EF-CC6F3648B4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5DBB60-204D-49F3-ACF0-CB86129A202C}"/>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6" name="Footer Placeholder 5">
            <a:extLst>
              <a:ext uri="{FF2B5EF4-FFF2-40B4-BE49-F238E27FC236}">
                <a16:creationId xmlns:a16="http://schemas.microsoft.com/office/drawing/2014/main" id="{3001ADEB-2D99-40D3-AF00-A117DCE3BB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21AE5C-2C40-40C2-B716-5919F7CF02E4}"/>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92707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49256-CD8B-432B-9488-D8266DBCA6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EB89EB-769E-48B9-83F5-CA971B724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464ECC-8CF8-44BE-9CFF-58E0883B7C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0BDB9B-0222-497C-B17C-F9304D6583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89579C-2562-46A8-B24A-F29C25794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46CF79-F120-423B-BF25-87B40E8E991D}"/>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8" name="Footer Placeholder 7">
            <a:extLst>
              <a:ext uri="{FF2B5EF4-FFF2-40B4-BE49-F238E27FC236}">
                <a16:creationId xmlns:a16="http://schemas.microsoft.com/office/drawing/2014/main" id="{88357912-00BE-45FB-BD3C-E9A467445C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A2E6E7-DAD2-4090-884B-35CA3CB3CC38}"/>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333475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1BF06-05F1-4A4E-9F7F-42A83EB711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2D9310C-B498-459E-B2A7-15507A02BFDE}"/>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4" name="Footer Placeholder 3">
            <a:extLst>
              <a:ext uri="{FF2B5EF4-FFF2-40B4-BE49-F238E27FC236}">
                <a16:creationId xmlns:a16="http://schemas.microsoft.com/office/drawing/2014/main" id="{AB67DACF-17B3-4F9D-8A02-62368E5141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98BA1-EDFE-446F-825F-A16E74E5D614}"/>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379853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9882D0-4771-46C8-ADF8-3C4D3BBEB24C}"/>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3" name="Footer Placeholder 2">
            <a:extLst>
              <a:ext uri="{FF2B5EF4-FFF2-40B4-BE49-F238E27FC236}">
                <a16:creationId xmlns:a16="http://schemas.microsoft.com/office/drawing/2014/main" id="{5821582F-76D2-48CB-AEB1-0F7D72CBD66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119EDF0-4B8B-4B15-9279-06379982F829}"/>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94088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42D7-B70F-4141-90A6-1003D3325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D56895-75AB-46BF-A0C1-3BDD26734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BB976D-118C-4A90-8E7E-D11B6DD6E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AA7C4C-58DB-4D96-AC61-0C1B07D9D79B}"/>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6" name="Footer Placeholder 5">
            <a:extLst>
              <a:ext uri="{FF2B5EF4-FFF2-40B4-BE49-F238E27FC236}">
                <a16:creationId xmlns:a16="http://schemas.microsoft.com/office/drawing/2014/main" id="{38291CAD-1A4D-4BC4-96BA-800C393C14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2EF9A6-D1BF-4820-A80A-39D91FBFF223}"/>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368875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0DA0-F781-4A3D-9D60-3DD8E917B6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77FB8D-D736-4BE7-9364-078903FD55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AD0BFF-3C4E-4CAF-A1F7-50B2E7212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751585-89BC-4442-BD2A-8600EE8F6EB6}"/>
              </a:ext>
            </a:extLst>
          </p:cNvPr>
          <p:cNvSpPr>
            <a:spLocks noGrp="1"/>
          </p:cNvSpPr>
          <p:nvPr>
            <p:ph type="dt" sz="half" idx="10"/>
          </p:nvPr>
        </p:nvSpPr>
        <p:spPr/>
        <p:txBody>
          <a:bodyPr/>
          <a:lstStyle/>
          <a:p>
            <a:fld id="{37EB689B-1461-4D72-9681-92934AF03569}" type="datetimeFigureOut">
              <a:rPr lang="en-GB" smtClean="0"/>
              <a:t>01/04/2020</a:t>
            </a:fld>
            <a:endParaRPr lang="en-GB"/>
          </a:p>
        </p:txBody>
      </p:sp>
      <p:sp>
        <p:nvSpPr>
          <p:cNvPr id="6" name="Footer Placeholder 5">
            <a:extLst>
              <a:ext uri="{FF2B5EF4-FFF2-40B4-BE49-F238E27FC236}">
                <a16:creationId xmlns:a16="http://schemas.microsoft.com/office/drawing/2014/main" id="{E80F5F67-B2B6-4733-B5F1-4F35D865BB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CBC856-7DA4-4F40-B06F-CE05827B6300}"/>
              </a:ext>
            </a:extLst>
          </p:cNvPr>
          <p:cNvSpPr>
            <a:spLocks noGrp="1"/>
          </p:cNvSpPr>
          <p:nvPr>
            <p:ph type="sldNum" sz="quarter" idx="12"/>
          </p:nvPr>
        </p:nvSpPr>
        <p:spPr/>
        <p:txBody>
          <a:bodyPr/>
          <a:lstStyle/>
          <a:p>
            <a:fld id="{B89F628F-B41C-42EE-A802-EAC92788CF55}" type="slidenum">
              <a:rPr lang="en-GB" smtClean="0"/>
              <a:t>‹#›</a:t>
            </a:fld>
            <a:endParaRPr lang="en-GB"/>
          </a:p>
        </p:txBody>
      </p:sp>
    </p:spTree>
    <p:extLst>
      <p:ext uri="{BB962C8B-B14F-4D97-AF65-F5344CB8AC3E}">
        <p14:creationId xmlns:p14="http://schemas.microsoft.com/office/powerpoint/2010/main" val="84880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216E28-DC6E-4436-AFCE-86CA7BF5E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74806D-9DAF-4915-86A7-417809765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2CAF00-B82E-4AE1-9119-3282D2AFF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B689B-1461-4D72-9681-92934AF03569}" type="datetimeFigureOut">
              <a:rPr lang="en-GB" smtClean="0"/>
              <a:t>01/04/2020</a:t>
            </a:fld>
            <a:endParaRPr lang="en-GB"/>
          </a:p>
        </p:txBody>
      </p:sp>
      <p:sp>
        <p:nvSpPr>
          <p:cNvPr id="5" name="Footer Placeholder 4">
            <a:extLst>
              <a:ext uri="{FF2B5EF4-FFF2-40B4-BE49-F238E27FC236}">
                <a16:creationId xmlns:a16="http://schemas.microsoft.com/office/drawing/2014/main" id="{54478131-BB93-403C-9567-FC9A7BFBB3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7477C9-2614-4FBA-82B9-5F71319E1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F628F-B41C-42EE-A802-EAC92788CF55}" type="slidenum">
              <a:rPr lang="en-GB" smtClean="0"/>
              <a:t>‹#›</a:t>
            </a:fld>
            <a:endParaRPr lang="en-GB"/>
          </a:p>
        </p:txBody>
      </p:sp>
    </p:spTree>
    <p:extLst>
      <p:ext uri="{BB962C8B-B14F-4D97-AF65-F5344CB8AC3E}">
        <p14:creationId xmlns:p14="http://schemas.microsoft.com/office/powerpoint/2010/main" val="46480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C17F1725-EE66-49A5-98F8-DA1B3378C14A}"/>
              </a:ext>
            </a:extLst>
          </p:cNvPr>
          <p:cNvGraphicFramePr>
            <a:graphicFrameLocks/>
          </p:cNvGraphicFramePr>
          <p:nvPr>
            <p:extLst>
              <p:ext uri="{D42A27DB-BD31-4B8C-83A1-F6EECF244321}">
                <p14:modId xmlns:p14="http://schemas.microsoft.com/office/powerpoint/2010/main" val="4201156161"/>
              </p:ext>
            </p:extLst>
          </p:nvPr>
        </p:nvGraphicFramePr>
        <p:xfrm>
          <a:off x="1700213" y="765969"/>
          <a:ext cx="8867774" cy="5818188"/>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91926">
                <a:tc gridSpan="2">
                  <a:txBody>
                    <a:bodyPr/>
                    <a:lstStyle/>
                    <a:p>
                      <a:pPr lvl="0" algn="ctr"/>
                      <a:r>
                        <a:rPr lang="en-GB" sz="1800" dirty="0">
                          <a:solidFill>
                            <a:schemeClr val="bg1"/>
                          </a:solidFill>
                          <a:latin typeface="Century Gothic" pitchFamily="34"/>
                        </a:rPr>
                        <a:t>Subject Specific Vocabulary</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the digestive system</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87276">
                <a:tc rowSpan="2">
                  <a:txBody>
                    <a:bodyPr/>
                    <a:lstStyle/>
                    <a:p>
                      <a:r>
                        <a:rPr lang="en-GB" sz="1400" b="1" dirty="0">
                          <a:solidFill>
                            <a:srgbClr val="7FC184"/>
                          </a:solidFill>
                          <a:latin typeface="Century Gothic" panose="020B0502020202020204" pitchFamily="34" charset="0"/>
                        </a:rPr>
                        <a:t>pancreas</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dirty="0">
                          <a:solidFill>
                            <a:schemeClr val="tx1"/>
                          </a:solidFill>
                          <a:latin typeface="Century Gothic" panose="020B0502020202020204" pitchFamily="34" charset="0"/>
                        </a:rPr>
                        <a:t>The pancreas produces juices called enzymes which helps the body digest food.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lvl="0" algn="ctr"/>
                      <a:endParaRPr lang="en-GB" sz="120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70019">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oesophagus is the food highway that takes your dinner from your mouth down into your stomach so that digestion can begin.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506480">
                <a:tc>
                  <a:txBody>
                    <a:bodyPr/>
                    <a:lstStyle/>
                    <a:p>
                      <a:r>
                        <a:rPr lang="en-GB" sz="1400" b="1" dirty="0">
                          <a:solidFill>
                            <a:srgbClr val="7FC184"/>
                          </a:solidFill>
                          <a:latin typeface="Century Gothic" pitchFamily="34"/>
                        </a:rPr>
                        <a:t>oesophagus</a:t>
                      </a:r>
                      <a:endParaRPr lang="en-GB" sz="1400" b="1" dirty="0">
                        <a:solidFill>
                          <a:srgbClr val="7FC184"/>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oesophagus is like a stretchy tube that moves food from the back of the throat to the stomach.</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722798">
                <a:tc rowSpan="2">
                  <a:txBody>
                    <a:bodyPr/>
                    <a:lstStyle/>
                    <a:p>
                      <a:r>
                        <a:rPr lang="en-GB" sz="1400" b="1" dirty="0">
                          <a:solidFill>
                            <a:srgbClr val="7FC184"/>
                          </a:solidFill>
                          <a:latin typeface="Century Gothic" panose="020B0502020202020204" pitchFamily="34" charset="0"/>
                        </a:rPr>
                        <a:t>intestine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main function of the small intestine is absorption of nutrients and minerals from food. The major function of the large intestine is to absorb water from the remaining indigestible food.</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stomach is filled with powerful acids that break down the food into smaller pieces. It also lets us know when we are hungry.</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100276">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liver creates different enzymes to help process food nutrients that are collected in the small intestine.</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484721">
                <a:tc rowSpan="2">
                  <a:txBody>
                    <a:bodyPr/>
                    <a:lstStyle/>
                    <a:p>
                      <a:r>
                        <a:rPr lang="en-GB" sz="1400" b="1" dirty="0">
                          <a:solidFill>
                            <a:srgbClr val="7FC184"/>
                          </a:solidFill>
                          <a:latin typeface="Century Gothic" panose="020B0502020202020204" pitchFamily="34" charset="0"/>
                        </a:rPr>
                        <a:t>organ</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skin is the biggest organ of your body. Other organs include your brain, lungs, heart, liver, stomach, intestines, pancreas, and kidneys, and they're called internal organs</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6"/>
                  </a:ext>
                </a:extLst>
              </a:tr>
              <a:tr h="216417">
                <a:tc vMerge="1">
                  <a:txBody>
                    <a:bodyPr/>
                    <a:lstStyle/>
                    <a:p>
                      <a:endParaRPr lang="en-GB"/>
                    </a:p>
                  </a:txBody>
                  <a:tcPr/>
                </a:tc>
                <a:tc vMerge="1">
                  <a:txBody>
                    <a:bodyPr/>
                    <a:lstStyle/>
                    <a:p>
                      <a:endParaRPr lang="en-GB"/>
                    </a:p>
                  </a:txBody>
                  <a:tcPr/>
                </a:tc>
                <a:tc vMerge="1">
                  <a:txBody>
                    <a:bodyPr/>
                    <a:lstStyle/>
                    <a:p>
                      <a:endParaRPr lang="en-GB"/>
                    </a:p>
                  </a:txBody>
                  <a:tcPr/>
                </a:tc>
                <a:tc rowSpan="4">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gallbladder is a storage unit for all of the bile and enzymes created by the liver. It stores them until they are needed for digestion.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153295">
                <a:tc rowSpan="2">
                  <a:txBody>
                    <a:bodyPr/>
                    <a:lstStyle/>
                    <a:p>
                      <a:r>
                        <a:rPr lang="en-GB" sz="1400" b="1" dirty="0">
                          <a:solidFill>
                            <a:srgbClr val="7FC184"/>
                          </a:solidFill>
                          <a:latin typeface="Century Gothic" panose="020B0502020202020204" pitchFamily="34" charset="0"/>
                        </a:rPr>
                        <a:t>molars</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dirty="0">
                          <a:solidFill>
                            <a:schemeClr val="tx1"/>
                          </a:solidFill>
                          <a:latin typeface="Century Gothic" panose="020B0502020202020204" pitchFamily="34" charset="0"/>
                        </a:rPr>
                        <a:t>Molars are the teeth that are used for chewing and grinding our food.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100" b="1" i="0" u="none" strike="noStrike" kern="1200" dirty="0">
                          <a:solidFill>
                            <a:schemeClr val="accent6">
                              <a:lumMod val="75000"/>
                            </a:schemeClr>
                          </a:solidFill>
                          <a:effectLst/>
                          <a:latin typeface="Century Gothic" panose="020B0502020202020204" pitchFamily="34" charset="0"/>
                          <a:ea typeface="+mn-ea"/>
                          <a:cs typeface="+mn-cs"/>
                        </a:rPr>
                        <a:t>Animals like cockroaches are really important in a habitat—they eat the dead plants and recycle the nutrients back into the soil.</a:t>
                      </a:r>
                      <a:endParaRPr lang="en-GB" sz="1100" b="1"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extLst>
                  <a:ext uri="{0D108BD9-81ED-4DB2-BD59-A6C34878D82A}">
                    <a16:rowId xmlns:a16="http://schemas.microsoft.com/office/drawing/2014/main" val="10008"/>
                  </a:ext>
                </a:extLst>
              </a:tr>
              <a:tr h="182035">
                <a:tc vMerge="1">
                  <a:txBody>
                    <a:bodyPr/>
                    <a:lstStyle/>
                    <a:p>
                      <a:endParaRPr lang="en-GB"/>
                    </a:p>
                  </a:txBody>
                  <a:tcPr/>
                </a:tc>
                <a:tc vMerge="1">
                  <a:txBody>
                    <a:bodyPr/>
                    <a:lstStyle/>
                    <a:p>
                      <a:endParaRPr lang="en-GB" dirty="0"/>
                    </a:p>
                  </a:txBody>
                  <a:tcPr/>
                </a:tc>
                <a:tc rowSpan="3">
                  <a:txBody>
                    <a:bodyPr/>
                    <a:lstStyle/>
                    <a:p>
                      <a:pPr marL="0" lvl="0" indent="0" algn="l">
                        <a:buFont typeface="Arial" panose="020B0604020202020204" pitchFamily="34" charset="0"/>
                        <a:buNone/>
                      </a:pPr>
                      <a:r>
                        <a:rPr lang="en-GB" sz="1200" b="1" dirty="0">
                          <a:solidFill>
                            <a:schemeClr val="bg1"/>
                          </a:solidFill>
                          <a:latin typeface="Century Gothic" pitchFamily="34"/>
                        </a:rPr>
                        <a:t>Important facts to know by the end of the digestive system topic:</a:t>
                      </a: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10009"/>
                  </a:ext>
                </a:extLst>
              </a:tr>
              <a:tr h="149446">
                <a:tc rowSpan="3">
                  <a:txBody>
                    <a:bodyPr/>
                    <a:lstStyle/>
                    <a:p>
                      <a:r>
                        <a:rPr lang="en-GB" sz="1400" b="1" dirty="0">
                          <a:solidFill>
                            <a:srgbClr val="7FC184"/>
                          </a:solidFill>
                          <a:latin typeface="Century Gothic" panose="020B0502020202020204" pitchFamily="34" charset="0"/>
                        </a:rPr>
                        <a:t>canine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lvl="0"/>
                      <a:r>
                        <a:rPr lang="en-GB" sz="800" b="0" dirty="0">
                          <a:solidFill>
                            <a:schemeClr val="tx1"/>
                          </a:solidFill>
                          <a:latin typeface="Century Gothic" panose="020B0502020202020204" pitchFamily="34" charset="0"/>
                        </a:rPr>
                        <a:t>Canine are the teeth used for  ripping and tearing our food. We have two located at the top of our mouth and two and the bottom.</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308689">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main job for the small intestine is to absorb nutrients and minerals from food. In fact, 90% of food absorption takes place here, making it our main digestion location.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142882">
                <a:tc vMerge="1">
                  <a:txBody>
                    <a:bodyPr/>
                    <a:lstStyle/>
                    <a:p>
                      <a:endParaRPr lang="en-GB"/>
                    </a:p>
                  </a:txBody>
                  <a:tcPr/>
                </a:tc>
                <a:tc vMerge="1">
                  <a:txBody>
                    <a:bodyPr/>
                    <a:lstStyle/>
                    <a:p>
                      <a:endParaRPr lang="en-GB"/>
                    </a:p>
                  </a:txBody>
                  <a:tcPr/>
                </a:tc>
                <a:tc rowSpan="7">
                  <a:txBody>
                    <a:bodyPr/>
                    <a:lstStyle/>
                    <a:p>
                      <a:pPr marL="171450" lvl="0" indent="-171450" algn="l">
                        <a:buFont typeface="Arial" panose="020B0604020202020204" pitchFamily="34" charset="0"/>
                        <a:buChar char="•"/>
                      </a:pPr>
                      <a:r>
                        <a:rPr lang="en-GB" sz="1000" b="1" dirty="0">
                          <a:solidFill>
                            <a:schemeClr val="tx1"/>
                          </a:solidFill>
                          <a:latin typeface="Century Gothic" pitchFamily="34"/>
                        </a:rPr>
                        <a:t>Know and name the parts of the digestive system.</a:t>
                      </a:r>
                    </a:p>
                    <a:p>
                      <a:pPr marL="171450" lvl="0" indent="-171450" algn="l">
                        <a:buFont typeface="Arial" panose="020B0604020202020204" pitchFamily="34" charset="0"/>
                        <a:buChar char="•"/>
                      </a:pPr>
                      <a:r>
                        <a:rPr lang="en-GB" sz="1000" b="1" dirty="0">
                          <a:solidFill>
                            <a:schemeClr val="tx1"/>
                          </a:solidFill>
                          <a:latin typeface="Century Gothic" pitchFamily="34"/>
                        </a:rPr>
                        <a:t>Know the function of each organ of the digestive system.</a:t>
                      </a:r>
                    </a:p>
                    <a:p>
                      <a:pPr marL="171450" lvl="0" indent="-171450" algn="l">
                        <a:buFont typeface="Arial" panose="020B0604020202020204" pitchFamily="34" charset="0"/>
                        <a:buChar char="•"/>
                      </a:pPr>
                      <a:r>
                        <a:rPr lang="en-GB" sz="1000" b="1" dirty="0">
                          <a:solidFill>
                            <a:schemeClr val="tx1"/>
                          </a:solidFill>
                          <a:latin typeface="Century Gothic" pitchFamily="34"/>
                        </a:rPr>
                        <a:t>Know and identify the different types of teeth in humans.</a:t>
                      </a:r>
                    </a:p>
                    <a:p>
                      <a:pPr marL="171450" lvl="0" indent="-171450" algn="l">
                        <a:buFont typeface="Arial" panose="020B0604020202020204" pitchFamily="34" charset="0"/>
                        <a:buChar char="•"/>
                      </a:pPr>
                      <a:r>
                        <a:rPr lang="en-GB" sz="1000" b="1" dirty="0">
                          <a:solidFill>
                            <a:schemeClr val="tx1"/>
                          </a:solidFill>
                          <a:latin typeface="Century Gothic" pitchFamily="34"/>
                        </a:rPr>
                        <a:t>Know the function of different human teeth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u="none" baseline="0" dirty="0">
                          <a:solidFill>
                            <a:schemeClr val="tx1"/>
                          </a:solidFill>
                          <a:latin typeface="Century Gothic" pitchFamily="34"/>
                        </a:rPr>
                        <a:t>Use food chains to identify producers, predators and prey.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u="none" baseline="0" dirty="0">
                          <a:solidFill>
                            <a:schemeClr val="tx1"/>
                          </a:solidFill>
                          <a:latin typeface="Century Gothic" pitchFamily="34"/>
                        </a:rPr>
                        <a:t>Construct food chains to identify producers, predators and prey.</a:t>
                      </a:r>
                      <a:endParaRPr lang="en-GB" sz="1000" b="1" dirty="0">
                        <a:solidFill>
                          <a:schemeClr val="tx1"/>
                        </a:solidFill>
                        <a:latin typeface="Century Gothic" pitchFamily="34"/>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2"/>
                  </a:ext>
                </a:extLst>
              </a:tr>
              <a:tr h="401987">
                <a:tc rowSpan="2">
                  <a:txBody>
                    <a:bodyPr/>
                    <a:lstStyle/>
                    <a:p>
                      <a:r>
                        <a:rPr lang="en-GB" sz="1400" b="1" dirty="0">
                          <a:solidFill>
                            <a:srgbClr val="7FC184"/>
                          </a:solidFill>
                          <a:latin typeface="Century Gothic" panose="020B0502020202020204" pitchFamily="34" charset="0"/>
                        </a:rPr>
                        <a:t>food chain</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i="0" u="none" strike="noStrike" kern="1200" dirty="0">
                          <a:solidFill>
                            <a:schemeClr val="tx1"/>
                          </a:solidFill>
                          <a:effectLst/>
                          <a:latin typeface="Century Gothic" panose="020B0502020202020204" pitchFamily="34" charset="0"/>
                          <a:ea typeface="+mn-ea"/>
                          <a:cs typeface="+mn-cs"/>
                        </a:rPr>
                        <a:t>A food chain is a diagram that shows us how animals are linked by what they eat</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3"/>
                  </a:ext>
                </a:extLst>
              </a:tr>
              <a:tr h="71132">
                <a:tc vMerge="1">
                  <a:txBody>
                    <a:bodyPr/>
                    <a:lstStyle/>
                    <a:p>
                      <a:endParaRPr lang="en-GB" dirty="0"/>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marL="171450" lvl="0" indent="-171450" algn="l">
                        <a:buFont typeface="Arial" panose="020B0604020202020204" pitchFamily="34" charset="0"/>
                        <a:buChar char="•"/>
                      </a:pPr>
                      <a:endParaRPr lang="en-GB" sz="1100" b="1" dirty="0">
                        <a:solidFill>
                          <a:schemeClr val="accent6">
                            <a:lumMod val="75000"/>
                          </a:schemeClr>
                        </a:solidFill>
                        <a:latin typeface="Century Gothic" pitchFamily="34"/>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outside of our teeth are covered with enamel and the inside have blood vessels and nerves.</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510461">
                <a:tc rowSpan="2">
                  <a:txBody>
                    <a:bodyPr/>
                    <a:lstStyle/>
                    <a:p>
                      <a:r>
                        <a:rPr lang="en-GB" sz="1400" b="1" dirty="0">
                          <a:solidFill>
                            <a:srgbClr val="7FC184"/>
                          </a:solidFill>
                          <a:latin typeface="Century Gothic" panose="020B0502020202020204" pitchFamily="34" charset="0"/>
                        </a:rPr>
                        <a:t>predators</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i="0" u="none" strike="noStrike" kern="1200" dirty="0">
                          <a:solidFill>
                            <a:schemeClr val="tx1"/>
                          </a:solidFill>
                          <a:effectLst/>
                          <a:latin typeface="Century Gothic" panose="020B0502020202020204" pitchFamily="34" charset="0"/>
                          <a:ea typeface="+mn-ea"/>
                          <a:cs typeface="+mn-cs"/>
                        </a:rPr>
                        <a:t>Predators are wild animals that hunt, or prey on, other animals. Predator animals need the flesh of the animals that they kill to survive.</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5"/>
                  </a:ext>
                </a:extLst>
              </a:tr>
              <a:tr h="103816">
                <a:tc vMerge="1">
                  <a:txBody>
                    <a:bodyPr/>
                    <a:lstStyle/>
                    <a:p>
                      <a:endParaRPr lang="en-GB" dirty="0"/>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front teeth are called incisors, the four sharp teeth are called canines, the teeth at the back are called molars.</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6"/>
                  </a:ext>
                </a:extLst>
              </a:tr>
              <a:tr h="457266">
                <a:tc>
                  <a:txBody>
                    <a:bodyPr/>
                    <a:lstStyle/>
                    <a:p>
                      <a:r>
                        <a:rPr lang="en-GB" sz="1400" b="1" dirty="0">
                          <a:solidFill>
                            <a:srgbClr val="7FC184"/>
                          </a:solidFill>
                          <a:latin typeface="Century Gothic" panose="020B0502020202020204" pitchFamily="34" charset="0"/>
                        </a:rPr>
                        <a:t>prey</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b="0" i="0" u="none" strike="noStrike" kern="1200" dirty="0">
                          <a:solidFill>
                            <a:schemeClr val="tx1"/>
                          </a:solidFill>
                          <a:effectLst/>
                          <a:latin typeface="Century Gothic" panose="020B0502020202020204" pitchFamily="34" charset="0"/>
                          <a:ea typeface="+mn-ea"/>
                          <a:cs typeface="+mn-cs"/>
                        </a:rPr>
                        <a:t>The term prey refers to an animal that is sought, captured, and eaten by a predator.</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7"/>
                  </a:ext>
                </a:extLst>
              </a:tr>
              <a:tr h="457266">
                <a:tc>
                  <a:txBody>
                    <a:bodyPr/>
                    <a:lstStyle/>
                    <a:p>
                      <a:r>
                        <a:rPr lang="en-GB" sz="1400" b="1" dirty="0">
                          <a:solidFill>
                            <a:srgbClr val="7FC184"/>
                          </a:solidFill>
                          <a:latin typeface="Century Gothic" panose="020B0502020202020204" pitchFamily="34" charset="0"/>
                        </a:rPr>
                        <a:t>salivary gland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dirty="0">
                          <a:solidFill>
                            <a:schemeClr val="tx1"/>
                          </a:solidFill>
                          <a:latin typeface="Century Gothic" pitchFamily="34"/>
                        </a:rPr>
                        <a:t>The salivary glands contains special enzymes that help digest the starches in your food. </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8"/>
                  </a:ext>
                </a:extLst>
              </a:tr>
            </a:tbl>
          </a:graphicData>
        </a:graphic>
      </p:graphicFrame>
      <p:pic>
        <p:nvPicPr>
          <p:cNvPr id="6" name="Picture 2" descr="Related image">
            <a:extLst>
              <a:ext uri="{FF2B5EF4-FFF2-40B4-BE49-F238E27FC236}">
                <a16:creationId xmlns:a16="http://schemas.microsoft.com/office/drawing/2014/main" id="{70643F9F-22A2-44BD-9577-551899AB2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0963" y="1158876"/>
            <a:ext cx="2516187"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71F541DB-2550-4397-BC64-21DA05860673}"/>
              </a:ext>
            </a:extLst>
          </p:cNvPr>
          <p:cNvSpPr/>
          <p:nvPr/>
        </p:nvSpPr>
        <p:spPr>
          <a:xfrm>
            <a:off x="2667000" y="269925"/>
            <a:ext cx="6858000" cy="461665"/>
          </a:xfrm>
          <a:prstGeom prst="rect">
            <a:avLst/>
          </a:prstGeom>
        </p:spPr>
        <p:txBody>
          <a:bodyPr wrap="square">
            <a:spAutoFit/>
          </a:bodyPr>
          <a:lstStyle/>
          <a:p>
            <a:pPr algn="ctr"/>
            <a:r>
              <a:rPr lang="en-GB" altLang="en-US" sz="2400" b="1" dirty="0">
                <a:solidFill>
                  <a:srgbClr val="7FC184"/>
                </a:solidFill>
                <a:latin typeface="Century Gothic" panose="020B0502020202020204" pitchFamily="34" charset="0"/>
              </a:rPr>
              <a:t>Year 4: Digestive System Knowledge Mat</a:t>
            </a:r>
            <a:endParaRPr lang="en-GB" sz="2400" dirty="0"/>
          </a:p>
        </p:txBody>
      </p:sp>
    </p:spTree>
    <p:extLst>
      <p:ext uri="{BB962C8B-B14F-4D97-AF65-F5344CB8AC3E}">
        <p14:creationId xmlns:p14="http://schemas.microsoft.com/office/powerpoint/2010/main" val="328421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Taylor</dc:creator>
  <cp:lastModifiedBy>Rachel Taylor</cp:lastModifiedBy>
  <cp:revision>1</cp:revision>
  <dcterms:created xsi:type="dcterms:W3CDTF">2020-04-01T09:51:57Z</dcterms:created>
  <dcterms:modified xsi:type="dcterms:W3CDTF">2020-04-01T09:52:44Z</dcterms:modified>
</cp:coreProperties>
</file>